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9" r:id="rId3"/>
    <p:sldId id="288" r:id="rId4"/>
    <p:sldId id="272" r:id="rId5"/>
    <p:sldId id="279" r:id="rId6"/>
    <p:sldId id="287" r:id="rId7"/>
    <p:sldId id="278" r:id="rId8"/>
    <p:sldId id="281" r:id="rId9"/>
    <p:sldId id="290" r:id="rId10"/>
    <p:sldId id="291" r:id="rId11"/>
    <p:sldId id="283" r:id="rId12"/>
    <p:sldId id="284" r:id="rId13"/>
    <p:sldId id="285" r:id="rId14"/>
    <p:sldId id="289" r:id="rId15"/>
    <p:sldId id="286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653"/>
  </p:normalViewPr>
  <p:slideViewPr>
    <p:cSldViewPr snapToGrid="0" snapToObjects="1">
      <p:cViewPr varScale="1">
        <p:scale>
          <a:sx n="109" d="100"/>
          <a:sy n="109" d="100"/>
        </p:scale>
        <p:origin x="191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71FD9-B322-2549-9400-AF0C57474107}" type="datetimeFigureOut">
              <a:rPr lang="en-US" smtClean="0"/>
              <a:pPr/>
              <a:t>10/26/21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B24EC-C302-4742-94E1-DA9B006B34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7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32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421" y="4344025"/>
            <a:ext cx="5485158" cy="411448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17F39-3343-D34D-887C-91D887A1DE4F}" type="datetimeFigureOut">
              <a:rPr lang="en-US" smtClean="0"/>
              <a:pPr/>
              <a:t>10/26/21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Quartz/XQuartz/releases/download/XQuartz-2.8.1/XQuartz-2.8.1.dm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"/>
          <p:cNvSpPr>
            <a:spLocks noChangeArrowheads="1"/>
          </p:cNvSpPr>
          <p:nvPr/>
        </p:nvSpPr>
        <p:spPr bwMode="auto">
          <a:xfrm>
            <a:off x="132125" y="317895"/>
            <a:ext cx="8823657" cy="11093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 dirty="0">
                <a:latin typeface="Times New Roman"/>
                <a:cs typeface="Times New Roman"/>
              </a:rPr>
              <a:t>Atomic Orbitals on a Computer</a:t>
            </a:r>
            <a:endParaRPr lang="en-US" sz="36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6588792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410436"/>
            <a:ext cx="8064500" cy="4864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11992" y="6156690"/>
            <a:ext cx="365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www.askamathematician.com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rbital_sampling_movie.mp4" descr="orbital_sampling_movie.mp4">
            <a:hlinkClick r:id="" action="ppaction://media"/>
            <a:extLst>
              <a:ext uri="{FF2B5EF4-FFF2-40B4-BE49-F238E27FC236}">
                <a16:creationId xmlns:a16="http://schemas.microsoft.com/office/drawing/2014/main" id="{A1F30871-6934-1B4C-A365-3E9FE48307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780" r="25589"/>
          <a:stretch/>
        </p:blipFill>
        <p:spPr>
          <a:xfrm>
            <a:off x="8974" y="2478629"/>
            <a:ext cx="9135026" cy="3077218"/>
          </a:xfrm>
          <a:prstGeom prst="rect">
            <a:avLst/>
          </a:prstGeom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48F9227F-D1EE-C14B-A616-F5740F74F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Well, … lets try something else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24DE28E-AAB1-114F-A58D-4B6912B26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D32E3FF1-ED4F-E24E-905F-763509884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104211"/>
            <a:ext cx="8686800" cy="1228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Lets do a 3D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sample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from an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orbital probability density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 Here the 7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h</a:t>
            </a:r>
            <a:r>
              <a:rPr lang="en-GB" sz="2800" baseline="-25000" dirty="0">
                <a:solidFill>
                  <a:srgbClr val="000000"/>
                </a:solidFill>
                <a:latin typeface="Times New Roman" pitchFamily="18" charset="0"/>
              </a:rPr>
              <a:t>6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orbital: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62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104211"/>
            <a:ext cx="8686800" cy="1228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Lets do a 3D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sample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from an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orbital probability density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Well, … lets try something else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7265" r="7689" b="5610"/>
          <a:stretch/>
        </p:blipFill>
        <p:spPr>
          <a:xfrm>
            <a:off x="241692" y="2734477"/>
            <a:ext cx="3712469" cy="26680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602" y="2197622"/>
            <a:ext cx="4057826" cy="34904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74375" y="5596173"/>
            <a:ext cx="8130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GB" sz="4000" i="1" dirty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GB" sz="4000" baseline="-25000" dirty="0">
                <a:solidFill>
                  <a:srgbClr val="000000"/>
                </a:solidFill>
                <a:latin typeface="Times New Roman" pitchFamily="18" charset="0"/>
              </a:rPr>
              <a:t>0</a:t>
            </a:r>
            <a:endParaRPr lang="en-US" sz="4000" baseline="-25000" dirty="0"/>
          </a:p>
        </p:txBody>
      </p:sp>
    </p:spTree>
    <p:extLst>
      <p:ext uri="{BB962C8B-B14F-4D97-AF65-F5344CB8AC3E}">
        <p14:creationId xmlns:p14="http://schemas.microsoft.com/office/powerpoint/2010/main" val="682939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104211"/>
            <a:ext cx="8686800" cy="1228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Lets do a 3D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sample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form an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orbital probability density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Well, … lets try something else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735" y="2183772"/>
            <a:ext cx="4396700" cy="42805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74375" y="5596173"/>
            <a:ext cx="8130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GB" sz="4000" i="1" dirty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GB" sz="4000" baseline="-25000" dirty="0">
                <a:solidFill>
                  <a:srgbClr val="000000"/>
                </a:solidFill>
                <a:latin typeface="Times New Roman" pitchFamily="18" charset="0"/>
              </a:rPr>
              <a:t>0</a:t>
            </a:r>
            <a:endParaRPr lang="en-US" sz="4000" baseline="-25000" dirty="0"/>
          </a:p>
        </p:txBody>
      </p:sp>
    </p:spTree>
    <p:extLst>
      <p:ext uri="{BB962C8B-B14F-4D97-AF65-F5344CB8AC3E}">
        <p14:creationId xmlns:p14="http://schemas.microsoft.com/office/powerpoint/2010/main" val="28481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104211"/>
            <a:ext cx="8686800" cy="115047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Lets do a 3D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sample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form an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orbital probability density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Well, … lets try something else</a:t>
            </a:r>
          </a:p>
        </p:txBody>
      </p:sp>
      <p:sp>
        <p:nvSpPr>
          <p:cNvPr id="5" name="Rectangle 4"/>
          <p:cNvSpPr/>
          <p:nvPr/>
        </p:nvSpPr>
        <p:spPr>
          <a:xfrm>
            <a:off x="231776" y="3516323"/>
            <a:ext cx="2050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What orbital is this?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556" y="1977200"/>
            <a:ext cx="4053407" cy="455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23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 for 3D Plotting in R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927A6D1-5A6C-064F-9B7B-989CD02D1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" y="1104211"/>
            <a:ext cx="8915400" cy="12821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u="sng" dirty="0">
                <a:solidFill>
                  <a:srgbClr val="000000"/>
                </a:solidFill>
                <a:latin typeface="Times New Roman" pitchFamily="18" charset="0"/>
              </a:rPr>
              <a:t>Macintosh people </a:t>
            </a:r>
            <a:r>
              <a:rPr lang="en-GB" sz="2800" b="1" u="sng" dirty="0">
                <a:solidFill>
                  <a:srgbClr val="000000"/>
                </a:solidFill>
                <a:latin typeface="Times New Roman" pitchFamily="18" charset="0"/>
              </a:rPr>
              <a:t>only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, download and install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XQuarz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1700" dirty="0">
                <a:solidFill>
                  <a:srgbClr val="000000"/>
                </a:solidFill>
                <a:latin typeface="Times New Roman" pitchFamily="18" charset="0"/>
                <a:hlinkClick r:id="rId3"/>
              </a:rPr>
              <a:t>https://github.com/XQuartz/XQuartz/releases/download/XQuartz-2.8.1/XQuartz-2.8.1.dmg</a:t>
            </a:r>
            <a:endParaRPr lang="en-GB" sz="17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B4DA0B-6A63-3549-8DB0-353D6B301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386361"/>
            <a:ext cx="8686800" cy="12821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OPTIONAL for everybody: We need to install a few R packages:</a:t>
            </a: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0DAAA3-24E7-AE4A-BEF3-97600DC9979C}"/>
              </a:ext>
            </a:extLst>
          </p:cNvPr>
          <p:cNvSpPr/>
          <p:nvPr/>
        </p:nvSpPr>
        <p:spPr>
          <a:xfrm>
            <a:off x="228600" y="3441003"/>
            <a:ext cx="8839200" cy="1015663"/>
          </a:xfrm>
          <a:prstGeom prst="rect">
            <a:avLst/>
          </a:prstGeom>
          <a:solidFill>
            <a:srgbClr val="000C78"/>
          </a:solidFill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FFFF00"/>
                </a:solidFill>
                <a:latin typeface="Courier"/>
                <a:cs typeface="Courier"/>
              </a:rPr>
              <a:t># Preparation: Install these packages:</a:t>
            </a:r>
          </a:p>
          <a:p>
            <a:r>
              <a:rPr lang="en-US" sz="1500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500" dirty="0">
                <a:solidFill>
                  <a:srgbClr val="00B050"/>
                </a:solidFill>
                <a:latin typeface="Courier"/>
                <a:cs typeface="Courier"/>
              </a:rPr>
              <a:t>"</a:t>
            </a:r>
            <a:r>
              <a:rPr lang="en-US" sz="1500" dirty="0" err="1">
                <a:solidFill>
                  <a:srgbClr val="00B050"/>
                </a:solidFill>
                <a:latin typeface="Courier"/>
                <a:cs typeface="Courier"/>
              </a:rPr>
              <a:t>rgl</a:t>
            </a:r>
            <a:r>
              <a:rPr lang="en-US" sz="1500" dirty="0">
                <a:solidFill>
                  <a:srgbClr val="00B050"/>
                </a:solidFill>
                <a:latin typeface="Courier"/>
                <a:cs typeface="Courier"/>
              </a:rPr>
              <a:t>"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500" dirty="0">
                <a:solidFill>
                  <a:srgbClr val="FFFF00"/>
                </a:solidFill>
                <a:latin typeface="Courier"/>
                <a:cs typeface="Courier"/>
              </a:rPr>
              <a:t>           # For 3D interactive plots</a:t>
            </a:r>
          </a:p>
          <a:p>
            <a:r>
              <a:rPr lang="en-US" sz="1500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500" dirty="0">
                <a:solidFill>
                  <a:srgbClr val="00B050"/>
                </a:solidFill>
                <a:latin typeface="Courier"/>
                <a:cs typeface="Courier"/>
              </a:rPr>
              <a:t>"</a:t>
            </a:r>
            <a:r>
              <a:rPr lang="en-US" sz="1500" dirty="0" err="1">
                <a:solidFill>
                  <a:srgbClr val="00B050"/>
                </a:solidFill>
                <a:latin typeface="Courier"/>
                <a:cs typeface="Courier"/>
              </a:rPr>
              <a:t>doMC</a:t>
            </a:r>
            <a:r>
              <a:rPr lang="en-US" sz="1500" dirty="0">
                <a:solidFill>
                  <a:srgbClr val="00B050"/>
                </a:solidFill>
                <a:latin typeface="Courier"/>
                <a:cs typeface="Courier"/>
              </a:rPr>
              <a:t>"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500" dirty="0">
                <a:solidFill>
                  <a:srgbClr val="FFFF00"/>
                </a:solidFill>
                <a:latin typeface="Courier"/>
                <a:cs typeface="Courier"/>
              </a:rPr>
              <a:t>          # To do some stuff in parallel</a:t>
            </a:r>
          </a:p>
          <a:p>
            <a:r>
              <a:rPr lang="en-US" sz="1500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500" dirty="0">
                <a:solidFill>
                  <a:srgbClr val="00B050"/>
                </a:solidFill>
                <a:latin typeface="Courier"/>
                <a:cs typeface="Courier"/>
              </a:rPr>
              <a:t>"</a:t>
            </a:r>
            <a:r>
              <a:rPr lang="en-US" sz="1500" dirty="0" err="1">
                <a:solidFill>
                  <a:srgbClr val="00B050"/>
                </a:solidFill>
                <a:latin typeface="Courier"/>
                <a:cs typeface="Courier"/>
              </a:rPr>
              <a:t>doSNOW</a:t>
            </a:r>
            <a:r>
              <a:rPr lang="en-US" sz="1500" dirty="0">
                <a:solidFill>
                  <a:srgbClr val="00B050"/>
                </a:solidFill>
                <a:latin typeface="Courier"/>
                <a:cs typeface="Courier"/>
              </a:rPr>
              <a:t>"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500" dirty="0">
                <a:solidFill>
                  <a:srgbClr val="FFFF00"/>
                </a:solidFill>
                <a:latin typeface="Courier"/>
                <a:cs typeface="Courier"/>
              </a:rPr>
              <a:t>        # To do some stuff in parallel</a:t>
            </a:r>
          </a:p>
        </p:txBody>
      </p:sp>
    </p:spTree>
    <p:extLst>
      <p:ext uri="{BB962C8B-B14F-4D97-AF65-F5344CB8AC3E}">
        <p14:creationId xmlns:p14="http://schemas.microsoft.com/office/powerpoint/2010/main" val="2330274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31775" y="158976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dirty="0" err="1">
                <a:solidFill>
                  <a:srgbClr val="000000"/>
                </a:solidFill>
                <a:latin typeface="Courier"/>
                <a:cs typeface="Courier"/>
              </a:rPr>
              <a:t>density.sampling.control_script.R</a:t>
            </a:r>
            <a:endParaRPr lang="en-GB" sz="28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7CC00C-7B9C-314A-8769-DD11FEE91BE0}"/>
              </a:ext>
            </a:extLst>
          </p:cNvPr>
          <p:cNvSpPr/>
          <p:nvPr/>
        </p:nvSpPr>
        <p:spPr>
          <a:xfrm>
            <a:off x="152400" y="999864"/>
            <a:ext cx="8839200" cy="5847755"/>
          </a:xfrm>
          <a:prstGeom prst="rect">
            <a:avLst/>
          </a:prstGeom>
          <a:solidFill>
            <a:srgbClr val="000C78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library(che302r)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library(parallel)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doSNOW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rgl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#Pick an orbital: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n &lt;- 3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 &lt;- (2)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 &lt;- (-1)</a:t>
            </a: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Create squared orbital functions for sampling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orb.sq.funcs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splined.sqorb.functs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(n, l, m,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r.max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50,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num.knots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1000)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rax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orb.sq.funcs$r.axis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R.sq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orb.sq.funcs$R.sq.func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plot(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rax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rax^2 *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R.sq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rax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typ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>
                <a:solidFill>
                  <a:srgbClr val="00B050"/>
                </a:solidFill>
                <a:latin typeface="Courier"/>
                <a:cs typeface="Courier"/>
              </a:rPr>
              <a:t>"l"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plot(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rax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log(rax^2 *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R.sq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rax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typ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>
                <a:solidFill>
                  <a:srgbClr val="00B050"/>
                </a:solidFill>
                <a:latin typeface="Courier"/>
                <a:cs typeface="Courier"/>
              </a:rPr>
              <a:t>"l"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detectCores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Number of processors available</a:t>
            </a: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#Sample the orbital density: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density.samples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sample.orbital.density.ais.parallel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(n, l, m,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orb.func.info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orb.sq.funcs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         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num.processes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4)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density.samples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[,1]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y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density.samples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[,2]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z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density.samples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[,3]</a:t>
            </a: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#Plot the sampled orbital density:</a:t>
            </a: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#2D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plot(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x,y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plot(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x,z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plot(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y,z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#3D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plot3d(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x,y,z,type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s",radius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=0.2,xlab=</a:t>
            </a:r>
            <a:r>
              <a:rPr lang="en-US" sz="1100" dirty="0">
                <a:solidFill>
                  <a:srgbClr val="00B050"/>
                </a:solidFill>
                <a:latin typeface="Courier"/>
                <a:cs typeface="Courier"/>
              </a:rPr>
              <a:t>"x"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>
                <a:solidFill>
                  <a:srgbClr val="00B050"/>
                </a:solidFill>
                <a:latin typeface="Courier"/>
                <a:cs typeface="Courier"/>
              </a:rPr>
              <a:t>"y"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>
                <a:solidFill>
                  <a:srgbClr val="00B050"/>
                </a:solidFill>
                <a:latin typeface="Courier"/>
                <a:cs typeface="Courier"/>
              </a:rPr>
              <a:t>"z"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3724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104211"/>
            <a:ext cx="8686800" cy="154373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600" dirty="0">
                <a:solidFill>
                  <a:srgbClr val="000000"/>
                </a:solidFill>
                <a:latin typeface="Times New Roman" pitchFamily="18" charset="0"/>
              </a:rPr>
              <a:t>The hydrogen atom is three systems in one:</a:t>
            </a: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The H-Atom Model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46433" y="5338676"/>
            <a:ext cx="7627351" cy="154373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Setting up the Schrodinger equation we get new equations to solve for each “motion”</a:t>
            </a:r>
          </a:p>
        </p:txBody>
      </p:sp>
      <p:sp>
        <p:nvSpPr>
          <p:cNvPr id="8" name="Freeform 7"/>
          <p:cNvSpPr/>
          <p:nvPr/>
        </p:nvSpPr>
        <p:spPr>
          <a:xfrm>
            <a:off x="4374377" y="3489258"/>
            <a:ext cx="606777" cy="183491"/>
          </a:xfrm>
          <a:custGeom>
            <a:avLst/>
            <a:gdLst>
              <a:gd name="connsiteX0" fmla="*/ 0 w 606777"/>
              <a:gd name="connsiteY0" fmla="*/ 169380 h 183491"/>
              <a:gd name="connsiteX1" fmla="*/ 310444 w 606777"/>
              <a:gd name="connsiteY1" fmla="*/ 47 h 183491"/>
              <a:gd name="connsiteX2" fmla="*/ 606777 w 606777"/>
              <a:gd name="connsiteY2" fmla="*/ 183491 h 183491"/>
              <a:gd name="connsiteX3" fmla="*/ 606777 w 606777"/>
              <a:gd name="connsiteY3" fmla="*/ 183491 h 18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777" h="183491">
                <a:moveTo>
                  <a:pt x="0" y="169380"/>
                </a:moveTo>
                <a:cubicBezTo>
                  <a:pt x="104657" y="83537"/>
                  <a:pt x="209315" y="-2305"/>
                  <a:pt x="310444" y="47"/>
                </a:cubicBezTo>
                <a:cubicBezTo>
                  <a:pt x="411573" y="2399"/>
                  <a:pt x="606777" y="183491"/>
                  <a:pt x="606777" y="183491"/>
                </a:cubicBezTo>
                <a:lnTo>
                  <a:pt x="606777" y="183491"/>
                </a:lnTo>
              </a:path>
            </a:pathLst>
          </a:cu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135350" y="4291989"/>
            <a:ext cx="564445" cy="186613"/>
          </a:xfrm>
          <a:custGeom>
            <a:avLst/>
            <a:gdLst>
              <a:gd name="connsiteX0" fmla="*/ 0 w 564445"/>
              <a:gd name="connsiteY0" fmla="*/ 98778 h 186613"/>
              <a:gd name="connsiteX1" fmla="*/ 296334 w 564445"/>
              <a:gd name="connsiteY1" fmla="*/ 183444 h 186613"/>
              <a:gd name="connsiteX2" fmla="*/ 564445 w 564445"/>
              <a:gd name="connsiteY2" fmla="*/ 0 h 18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4445" h="186613">
                <a:moveTo>
                  <a:pt x="0" y="98778"/>
                </a:moveTo>
                <a:cubicBezTo>
                  <a:pt x="101130" y="149342"/>
                  <a:pt x="202260" y="199907"/>
                  <a:pt x="296334" y="183444"/>
                </a:cubicBezTo>
                <a:cubicBezTo>
                  <a:pt x="390408" y="166981"/>
                  <a:pt x="564445" y="0"/>
                  <a:pt x="564445" y="0"/>
                </a:cubicBezTo>
              </a:path>
            </a:pathLst>
          </a:cu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93857" y="3177641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Symbol" charset="2"/>
                <a:cs typeface="Symbol" charset="2"/>
              </a:rPr>
              <a:t>q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46307" y="4259716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Symbol" charset="2"/>
                <a:cs typeface="Symbol" charset="2"/>
              </a:rPr>
              <a:t>f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879106" y="2122718"/>
            <a:ext cx="2446637" cy="2472838"/>
            <a:chOff x="2288428" y="2252405"/>
            <a:chExt cx="2446637" cy="2472838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2288428" y="4307937"/>
              <a:ext cx="487366" cy="41730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775794" y="4307937"/>
              <a:ext cx="195927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775794" y="2252405"/>
              <a:ext cx="0" cy="205553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/>
          <p:cNvCxnSpPr/>
          <p:nvPr/>
        </p:nvCxnSpPr>
        <p:spPr>
          <a:xfrm flipV="1">
            <a:off x="4366472" y="3313192"/>
            <a:ext cx="1161129" cy="8650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914605" y="3607672"/>
            <a:ext cx="380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sz="2400" i="1" dirty="0"/>
          </a:p>
        </p:txBody>
      </p:sp>
      <p:sp>
        <p:nvSpPr>
          <p:cNvPr id="24" name="Smiley Face 23"/>
          <p:cNvSpPr/>
          <p:nvPr/>
        </p:nvSpPr>
        <p:spPr>
          <a:xfrm>
            <a:off x="5282998" y="3050680"/>
            <a:ext cx="536823" cy="497573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5619397" y="3541634"/>
            <a:ext cx="0" cy="976828"/>
          </a:xfrm>
          <a:prstGeom prst="line">
            <a:avLst/>
          </a:prstGeom>
          <a:ln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322005" y="4171407"/>
            <a:ext cx="1297392" cy="398853"/>
          </a:xfrm>
          <a:prstGeom prst="line">
            <a:avLst/>
          </a:prstGeom>
          <a:ln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528174" y="3408858"/>
            <a:ext cx="1838298" cy="769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493857" y="4570260"/>
            <a:ext cx="108587" cy="4971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712888" y="2705738"/>
            <a:ext cx="281359" cy="5550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154722" y="3672749"/>
            <a:ext cx="1352624" cy="2345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766191" y="3008840"/>
            <a:ext cx="1124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nucleus</a:t>
            </a:r>
            <a:endParaRPr lang="en-US" sz="2400" dirty="0"/>
          </a:p>
        </p:txBody>
      </p:sp>
      <p:sp>
        <p:nvSpPr>
          <p:cNvPr id="41" name="Rectangle 40"/>
          <p:cNvSpPr/>
          <p:nvPr/>
        </p:nvSpPr>
        <p:spPr>
          <a:xfrm>
            <a:off x="6507346" y="3408858"/>
            <a:ext cx="24080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distance from the origin</a:t>
            </a:r>
            <a:endParaRPr lang="en-US" sz="2400" dirty="0"/>
          </a:p>
        </p:txBody>
      </p:sp>
      <p:sp>
        <p:nvSpPr>
          <p:cNvPr id="42" name="Rectangle 41"/>
          <p:cNvSpPr/>
          <p:nvPr/>
        </p:nvSpPr>
        <p:spPr>
          <a:xfrm>
            <a:off x="4797852" y="2312597"/>
            <a:ext cx="2408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azimuthal angle</a:t>
            </a:r>
            <a:endParaRPr lang="en-US" sz="2400" dirty="0"/>
          </a:p>
        </p:txBody>
      </p:sp>
      <p:sp>
        <p:nvSpPr>
          <p:cNvPr id="43" name="Rectangle 42"/>
          <p:cNvSpPr/>
          <p:nvPr/>
        </p:nvSpPr>
        <p:spPr>
          <a:xfrm>
            <a:off x="4078970" y="4952029"/>
            <a:ext cx="2428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equatorial angle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2923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28600" y="1074563"/>
            <a:ext cx="8686800" cy="111163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The Schrodinger equation: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Hydrogen Atom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997" y="1794586"/>
            <a:ext cx="1478712" cy="555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721" y="2484011"/>
            <a:ext cx="2082967" cy="6031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85" y="4770278"/>
            <a:ext cx="78359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4188" y="4334529"/>
            <a:ext cx="13134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Solution: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103718" y="5957969"/>
            <a:ext cx="32711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We want to visualize this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1357609" y="5431514"/>
            <a:ext cx="2855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Radial Wave function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4212627" y="5438684"/>
            <a:ext cx="3072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Angular Wave function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86812" y="5367178"/>
            <a:ext cx="0" cy="723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200805" y="5260932"/>
            <a:ext cx="0" cy="2850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2" idx="0"/>
          </p:cNvCxnSpPr>
          <p:nvPr/>
        </p:nvCxnSpPr>
        <p:spPr>
          <a:xfrm flipH="1" flipV="1">
            <a:off x="4212627" y="5260932"/>
            <a:ext cx="1536489" cy="1777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3001534"/>
            <a:ext cx="47117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9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104212"/>
            <a:ext cx="8686800" cy="8729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For the Radial part of the Schrodinger equation:</a:t>
            </a: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Numerov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Procedure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542832" y="4944549"/>
            <a:ext cx="8040782" cy="19134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Just this again:</a:t>
            </a:r>
          </a:p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We can use the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Numerov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program to solve it!</a:t>
            </a:r>
          </a:p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Radial wave function depends on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quantum numbers</a:t>
            </a: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977200"/>
            <a:ext cx="8877300" cy="1016000"/>
          </a:xfrm>
          <a:prstGeom prst="rect">
            <a:avLst/>
          </a:prstGeom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42832" y="3140944"/>
            <a:ext cx="8040782" cy="10263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This can be reformed to look like: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191" y="4847747"/>
            <a:ext cx="2420654" cy="5635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9939" y="3793647"/>
            <a:ext cx="51943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4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104211"/>
            <a:ext cx="8686800" cy="168481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The radial wave functions tell you what is happening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inside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the orbital:</a:t>
            </a: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Numerov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Procedure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1599" y="6109915"/>
            <a:ext cx="7588078" cy="50256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# radial nodes =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–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– 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6515" b="4762"/>
          <a:stretch/>
        </p:blipFill>
        <p:spPr>
          <a:xfrm>
            <a:off x="1071485" y="2301159"/>
            <a:ext cx="7212037" cy="380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42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Courier"/>
                <a:cs typeface="Courier"/>
              </a:rPr>
              <a:t>numerov_control.R</a:t>
            </a:r>
            <a:endParaRPr lang="en-GB" sz="4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F93D42-C273-1849-A7DE-D388E866BA19}"/>
              </a:ext>
            </a:extLst>
          </p:cNvPr>
          <p:cNvSpPr/>
          <p:nvPr/>
        </p:nvSpPr>
        <p:spPr>
          <a:xfrm>
            <a:off x="385017" y="1459726"/>
            <a:ext cx="8454183" cy="4524315"/>
          </a:xfrm>
          <a:prstGeom prst="rect">
            <a:avLst/>
          </a:prstGeom>
          <a:solidFill>
            <a:srgbClr val="000C78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#Domain (x-axis):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&lt;- 0.1     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Increment on r-axis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r.min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&lt;- 1e-15   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Start of r-axis.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r.max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&lt;- 180     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End of r-axis.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r     &lt;- seq(from=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r.min,to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r.max,by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r-axis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Numerov's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procedure to solve the (almost) Radial Schrodinger Equation: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            &lt;- 6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 = 1,2,3,...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            &lt;- 4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 = 0, ... , n-1 (e.g.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s,p,d,f,g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,.....)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Guess.Energy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(-0.5)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Initial guess for energy of the state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max.iter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&lt;- 50                 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state        &lt;- (n-l-1)                  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Fr.info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numerov.procedure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(r,dr,"radial",state,Guess.Energy,max.iter,0.00)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Transform F(r) back into R(r), the proper radial wave function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Fr.info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 &lt;- (r^-1)*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Fr.info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plot(r, r^2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typ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="l")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Approximately Normalize Psi: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Npsi.info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approx.normalize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include.jacobian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TRUE)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Plot the normalized wave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plot(r, r^2*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Npsi.info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xlim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=c(min(r),max(r)),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="N psi(x)",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typ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="l")</a:t>
            </a:r>
          </a:p>
        </p:txBody>
      </p:sp>
    </p:spTree>
    <p:extLst>
      <p:ext uri="{BB962C8B-B14F-4D97-AF65-F5344CB8AC3E}">
        <p14:creationId xmlns:p14="http://schemas.microsoft.com/office/powerpoint/2010/main" val="1137338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104212"/>
            <a:ext cx="8686800" cy="8729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For the angular parts of the Schrodinger equation:</a:t>
            </a: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Doh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!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42832" y="2978997"/>
            <a:ext cx="8040782" cy="8729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We get an equation that we can’t solve with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Numerov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so, we will just “look-up” the solutions: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8812" y="1995048"/>
            <a:ext cx="4707092" cy="7453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516" y="4004131"/>
            <a:ext cx="3937000" cy="723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20418" y="5101361"/>
            <a:ext cx="29626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Legendre Polynomials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514" y="4806595"/>
            <a:ext cx="3213100" cy="99060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5" idx="0"/>
          </p:cNvCxnSpPr>
          <p:nvPr/>
        </p:nvCxnSpPr>
        <p:spPr>
          <a:xfrm flipV="1">
            <a:off x="2601728" y="4505008"/>
            <a:ext cx="1614299" cy="5963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331236" y="4505008"/>
            <a:ext cx="154837" cy="5963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5">
            <a:extLst>
              <a:ext uri="{FF2B5EF4-FFF2-40B4-BE49-F238E27FC236}">
                <a16:creationId xmlns:a16="http://schemas.microsoft.com/office/drawing/2014/main" id="{5918D230-56E0-2B4F-8B56-66FEA5964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832" y="5914243"/>
            <a:ext cx="8040782" cy="8729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To visualize the orbital (density), we’ll use statistical sampling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40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104212"/>
            <a:ext cx="8686800" cy="795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                                                     is a probability density.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Well, … lets try something else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2" y="1264452"/>
            <a:ext cx="4838700" cy="63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9B69B0-1CE0-6042-9912-7C8E587268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33" b="8200"/>
          <a:stretch/>
        </p:blipFill>
        <p:spPr>
          <a:xfrm>
            <a:off x="3044144" y="2801780"/>
            <a:ext cx="5977599" cy="3723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BB7208-C5DE-244F-B466-A980B0249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054" y="6638369"/>
            <a:ext cx="805325" cy="167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3F1CBB-B007-ED4C-B698-8B3A11C50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228726" y="4378158"/>
            <a:ext cx="1096701" cy="2401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7E0850-611B-BA46-8D67-2FDEC1EEF0C2}"/>
              </a:ext>
            </a:extLst>
          </p:cNvPr>
          <p:cNvSpPr/>
          <p:nvPr/>
        </p:nvSpPr>
        <p:spPr>
          <a:xfrm>
            <a:off x="5257911" y="3642395"/>
            <a:ext cx="3655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Scaled Planck distribution</a:t>
            </a:r>
            <a:endParaRPr lang="en-US" sz="2400" b="1" dirty="0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6323F446-9D6C-6242-B6F3-A6AA535F2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763970"/>
            <a:ext cx="8686800" cy="795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To “look” at a probability density, we can sample from it.</a:t>
            </a: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29EDC5C8-B9E8-3C47-BF94-FD03EA08E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82" y="2814769"/>
            <a:ext cx="3236516" cy="102439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An example: Let’s sample from the (scaled) Planck distribution first:</a:t>
            </a:r>
          </a:p>
        </p:txBody>
      </p:sp>
    </p:spTree>
    <p:extLst>
      <p:ext uri="{BB962C8B-B14F-4D97-AF65-F5344CB8AC3E}">
        <p14:creationId xmlns:p14="http://schemas.microsoft.com/office/powerpoint/2010/main" val="13438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6D4689-E3A9-3746-851F-B75B9D91D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465DB9FC-0C91-744B-A5B2-C8A730490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Well, … lets try something else</a:t>
            </a:r>
          </a:p>
        </p:txBody>
      </p:sp>
      <p:pic>
        <p:nvPicPr>
          <p:cNvPr id="4" name="mcmc_metropolis_random_walk-sampler_demo_movie.mp4" descr="mcmc_metropolis_random_walk-sampler_demo_movie.mp4">
            <a:hlinkClick r:id="" action="ppaction://media"/>
            <a:extLst>
              <a:ext uri="{FF2B5EF4-FFF2-40B4-BE49-F238E27FC236}">
                <a16:creationId xmlns:a16="http://schemas.microsoft.com/office/drawing/2014/main" id="{D614B06E-213A-2C49-A3E3-8573C22C04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9574" y="1398147"/>
            <a:ext cx="7581701" cy="4194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60EF5F-D6C2-454F-BAE2-1A8B6D09F339}"/>
              </a:ext>
            </a:extLst>
          </p:cNvPr>
          <p:cNvSpPr txBox="1"/>
          <p:nvPr/>
        </p:nvSpPr>
        <p:spPr>
          <a:xfrm>
            <a:off x="671732" y="6112997"/>
            <a:ext cx="780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Markov Chain Monte Carlo (MCMC) sample from the Planck distribution</a:t>
            </a:r>
          </a:p>
        </p:txBody>
      </p:sp>
    </p:spTree>
    <p:extLst>
      <p:ext uri="{BB962C8B-B14F-4D97-AF65-F5344CB8AC3E}">
        <p14:creationId xmlns:p14="http://schemas.microsoft.com/office/powerpoint/2010/main" val="156359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4056</TotalTime>
  <Words>983</Words>
  <Application>Microsoft Macintosh PowerPoint</Application>
  <PresentationFormat>On-screen Show (4:3)</PresentationFormat>
  <Paragraphs>131</Paragraphs>
  <Slides>15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Courier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John Jay College of Criminal Justice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Nicholas Petraco</dc:creator>
  <cp:lastModifiedBy>Nicholas Petraco</cp:lastModifiedBy>
  <cp:revision>87</cp:revision>
  <dcterms:created xsi:type="dcterms:W3CDTF">2014-05-27T04:15:11Z</dcterms:created>
  <dcterms:modified xsi:type="dcterms:W3CDTF">2021-10-27T16:53:05Z</dcterms:modified>
</cp:coreProperties>
</file>